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0960F1CA-8840-40E6-A48E-380FFE81EDB6}" type="datetimeFigureOut">
              <a:rPr lang="nl-NL" smtClean="0"/>
              <a:t>19-6-2017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3691701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960F1CA-8840-40E6-A48E-380FFE81EDB6}" type="datetimeFigureOut">
              <a:rPr lang="nl-NL" smtClean="0"/>
              <a:t>19-6-2017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913528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960F1CA-8840-40E6-A48E-380FFE81EDB6}" type="datetimeFigureOut">
              <a:rPr lang="nl-NL" smtClean="0"/>
              <a:t>19-6-2017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49538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0960F1CA-8840-40E6-A48E-380FFE81EDB6}" type="datetimeFigureOut">
              <a:rPr lang="nl-NL" smtClean="0"/>
              <a:t>19-6-2017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1453300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0960F1CA-8840-40E6-A48E-380FFE81EDB6}" type="datetimeFigureOut">
              <a:rPr lang="nl-NL" smtClean="0"/>
              <a:t>19-6-2017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1128603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0960F1CA-8840-40E6-A48E-380FFE81EDB6}" type="datetimeFigureOut">
              <a:rPr lang="nl-NL" smtClean="0"/>
              <a:t>19-6-2017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3908289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0960F1CA-8840-40E6-A48E-380FFE81EDB6}" type="datetimeFigureOut">
              <a:rPr lang="nl-NL" smtClean="0"/>
              <a:t>19-6-2017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659477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0960F1CA-8840-40E6-A48E-380FFE81EDB6}" type="datetimeFigureOut">
              <a:rPr lang="nl-NL" smtClean="0"/>
              <a:t>19-6-2017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1833444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960F1CA-8840-40E6-A48E-380FFE81EDB6}" type="datetimeFigureOut">
              <a:rPr lang="nl-NL" smtClean="0"/>
              <a:t>19-6-2017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740739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0960F1CA-8840-40E6-A48E-380FFE81EDB6}" type="datetimeFigureOut">
              <a:rPr lang="nl-NL" smtClean="0"/>
              <a:t>19-6-2017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1063623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0960F1CA-8840-40E6-A48E-380FFE81EDB6}" type="datetimeFigureOut">
              <a:rPr lang="nl-NL" smtClean="0"/>
              <a:t>19-6-2017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C94DB68-E276-4978-B420-90C07D2E807A}" type="slidenum">
              <a:rPr lang="nl-NL" smtClean="0"/>
              <a:t>‹nr.›</a:t>
            </a:fld>
            <a:endParaRPr lang="nl-NL"/>
          </a:p>
        </p:txBody>
      </p:sp>
    </p:spTree>
    <p:extLst>
      <p:ext uri="{BB962C8B-B14F-4D97-AF65-F5344CB8AC3E}">
        <p14:creationId xmlns:p14="http://schemas.microsoft.com/office/powerpoint/2010/main" val="1401936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60F1CA-8840-40E6-A48E-380FFE81EDB6}" type="datetimeFigureOut">
              <a:rPr lang="nl-NL" smtClean="0"/>
              <a:t>19-6-2017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94DB68-E276-4978-B420-90C07D2E807A}" type="slidenum">
              <a:rPr lang="nl-NL" smtClean="0"/>
              <a:t>‹nr.›</a:t>
            </a:fld>
            <a:endParaRPr lang="nl-NL"/>
          </a:p>
        </p:txBody>
      </p:sp>
    </p:spTree>
    <p:extLst>
      <p:ext uri="{BB962C8B-B14F-4D97-AF65-F5344CB8AC3E}">
        <p14:creationId xmlns:p14="http://schemas.microsoft.com/office/powerpoint/2010/main" val="3057629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Sociaal werk 2</a:t>
            </a:r>
          </a:p>
        </p:txBody>
      </p:sp>
      <p:sp>
        <p:nvSpPr>
          <p:cNvPr id="3" name="Ondertitel 2"/>
          <p:cNvSpPr>
            <a:spLocks noGrp="1"/>
          </p:cNvSpPr>
          <p:nvPr>
            <p:ph type="subTitle" idx="1"/>
          </p:nvPr>
        </p:nvSpPr>
        <p:spPr/>
        <p:txBody>
          <a:bodyPr/>
          <a:lstStyle/>
          <a:p>
            <a:r>
              <a:rPr lang="nl-NL" dirty="0"/>
              <a:t>Stoornis/beperkingen</a:t>
            </a:r>
          </a:p>
          <a:p>
            <a:r>
              <a:rPr lang="nl-NL" dirty="0"/>
              <a:t>Eetstoornissen en obesitas: Les 2</a:t>
            </a:r>
          </a:p>
        </p:txBody>
      </p:sp>
    </p:spTree>
    <p:extLst>
      <p:ext uri="{BB962C8B-B14F-4D97-AF65-F5344CB8AC3E}">
        <p14:creationId xmlns:p14="http://schemas.microsoft.com/office/powerpoint/2010/main" val="2453980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Orhorexia</a:t>
            </a:r>
            <a:r>
              <a:rPr lang="nl-NL" dirty="0"/>
              <a:t> nervosa.</a:t>
            </a:r>
          </a:p>
        </p:txBody>
      </p:sp>
      <p:sp>
        <p:nvSpPr>
          <p:cNvPr id="3" name="Tijdelijke aanduiding voor inhoud 2"/>
          <p:cNvSpPr>
            <a:spLocks noGrp="1"/>
          </p:cNvSpPr>
          <p:nvPr>
            <p:ph idx="1"/>
          </p:nvPr>
        </p:nvSpPr>
        <p:spPr/>
        <p:txBody>
          <a:bodyPr/>
          <a:lstStyle/>
          <a:p>
            <a:r>
              <a:rPr lang="nl-NL" dirty="0"/>
              <a:t>Iemand met </a:t>
            </a:r>
            <a:r>
              <a:rPr lang="nl-NL" dirty="0" err="1"/>
              <a:t>orthorexia</a:t>
            </a:r>
            <a:r>
              <a:rPr lang="nl-NL" dirty="0"/>
              <a:t> nervosa is obsessief bezig met gezond eten. Het begint onschuldig;  je wilt afvallen of je wilt gezonder gaan eten. Suikers en vetten vermijd je. Je gaat op de calorieën letten. Geleidelijk aan ga je steeds meer soorten voedsel niet meer eten. Melk of kaas (zuivel) gebruik je niet meer. Vlees at je al langer niet meer. Je stapt over op groenten en fruit; bij voorkeur onbespoten en uiteindelijk eet je de groenten rauw om geen vitamines verloren te laten gaan. Het gaat je om de kwaliteit van het eten, en niet om de hoeveelheid. De gehele dag ben je bezig met ‘gezond eten</a:t>
            </a:r>
          </a:p>
          <a:p>
            <a:endParaRPr lang="nl-NL" dirty="0"/>
          </a:p>
        </p:txBody>
      </p:sp>
    </p:spTree>
    <p:extLst>
      <p:ext uri="{BB962C8B-B14F-4D97-AF65-F5344CB8AC3E}">
        <p14:creationId xmlns:p14="http://schemas.microsoft.com/office/powerpoint/2010/main" val="499233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Morfodysforie </a:t>
            </a:r>
          </a:p>
        </p:txBody>
      </p:sp>
      <p:sp>
        <p:nvSpPr>
          <p:cNvPr id="3" name="Tijdelijke aanduiding voor inhoud 2"/>
          <p:cNvSpPr>
            <a:spLocks noGrp="1"/>
          </p:cNvSpPr>
          <p:nvPr>
            <p:ph idx="1"/>
          </p:nvPr>
        </p:nvSpPr>
        <p:spPr/>
        <p:txBody>
          <a:bodyPr/>
          <a:lstStyle/>
          <a:p>
            <a:r>
              <a:rPr lang="nl-NL" dirty="0"/>
              <a:t>Mensen die overtuigd zijn dat één of meer lichaamsdelen afstotelijk zijn terwijl anderen er niets opvallends aan opmerken, lijden onder een verstoorde lichaamsbeleving: Body </a:t>
            </a:r>
            <a:r>
              <a:rPr lang="nl-NL" dirty="0" err="1"/>
              <a:t>Dysmorphic</a:t>
            </a:r>
            <a:r>
              <a:rPr lang="nl-NL" dirty="0"/>
              <a:t> Disorder (BDD). Er is een sterke focus op deze beleefde afwijkingen of onvolmaaktheid en ook al is er soms wel sprake van kleine oneffenheden, de negatieve beleving ervan staat niet in verhouding tot een objectieve beoordeling.</a:t>
            </a:r>
          </a:p>
          <a:p>
            <a:br>
              <a:rPr lang="nl-NL" dirty="0"/>
            </a:br>
            <a:endParaRPr lang="nl-NL" dirty="0"/>
          </a:p>
        </p:txBody>
      </p:sp>
    </p:spTree>
    <p:extLst>
      <p:ext uri="{BB962C8B-B14F-4D97-AF65-F5344CB8AC3E}">
        <p14:creationId xmlns:p14="http://schemas.microsoft.com/office/powerpoint/2010/main" val="3800685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Morfodysforie 2</a:t>
            </a:r>
            <a:endParaRPr lang="nl-NL" dirty="0"/>
          </a:p>
        </p:txBody>
      </p:sp>
      <p:sp>
        <p:nvSpPr>
          <p:cNvPr id="3" name="Tijdelijke aanduiding voor inhoud 2"/>
          <p:cNvSpPr>
            <a:spLocks noGrp="1"/>
          </p:cNvSpPr>
          <p:nvPr>
            <p:ph idx="1"/>
          </p:nvPr>
        </p:nvSpPr>
        <p:spPr/>
        <p:txBody>
          <a:bodyPr/>
          <a:lstStyle/>
          <a:p>
            <a:r>
              <a:rPr lang="nl-NL" dirty="0"/>
              <a:t>BDD is gezien in de leeftijd van 6 tot 80 jaar en verdeeld over 61 % vrouwen en 39 % mannen. Meestal ontwikkeld het zich in de leeftijd van 11 tot 20 jaar.</a:t>
            </a:r>
            <a:endParaRPr lang="nl-NL" dirty="0"/>
          </a:p>
        </p:txBody>
      </p:sp>
    </p:spTree>
    <p:extLst>
      <p:ext uri="{BB962C8B-B14F-4D97-AF65-F5344CB8AC3E}">
        <p14:creationId xmlns:p14="http://schemas.microsoft.com/office/powerpoint/2010/main" val="1569438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Morfodysforie 3</a:t>
            </a:r>
            <a:endParaRPr lang="nl-NL" dirty="0"/>
          </a:p>
        </p:txBody>
      </p:sp>
      <p:sp>
        <p:nvSpPr>
          <p:cNvPr id="3" name="Tijdelijke aanduiding voor inhoud 2"/>
          <p:cNvSpPr>
            <a:spLocks noGrp="1"/>
          </p:cNvSpPr>
          <p:nvPr>
            <p:ph idx="1"/>
          </p:nvPr>
        </p:nvSpPr>
        <p:spPr/>
        <p:txBody>
          <a:bodyPr>
            <a:normAutofit/>
          </a:bodyPr>
          <a:lstStyle/>
          <a:p>
            <a:r>
              <a:rPr lang="nl-NL" dirty="0"/>
              <a:t>De ene persoon kan blijven functioneren waardoor het onopgemerkt blijft voor anderen, voor iemand met een zwaardere vorm lukt dat niet. </a:t>
            </a:r>
          </a:p>
          <a:p>
            <a:r>
              <a:rPr lang="nl-NL" dirty="0"/>
              <a:t>Het helpt niet als mensen zeggen tegen iemand met BDD dat hij zich geen zorgen hoeft te maken, want wat anderen denken en vinden heeft geen invloed op het beeld wat die persoon van zichzelf heeft. </a:t>
            </a:r>
          </a:p>
        </p:txBody>
      </p:sp>
    </p:spTree>
    <p:extLst>
      <p:ext uri="{BB962C8B-B14F-4D97-AF65-F5344CB8AC3E}">
        <p14:creationId xmlns:p14="http://schemas.microsoft.com/office/powerpoint/2010/main" val="1167792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Morfodysforie 4</a:t>
            </a:r>
            <a:endParaRPr lang="nl-NL" dirty="0"/>
          </a:p>
        </p:txBody>
      </p:sp>
      <p:sp>
        <p:nvSpPr>
          <p:cNvPr id="3" name="Tijdelijke aanduiding voor inhoud 2"/>
          <p:cNvSpPr>
            <a:spLocks noGrp="1"/>
          </p:cNvSpPr>
          <p:nvPr>
            <p:ph idx="1"/>
          </p:nvPr>
        </p:nvSpPr>
        <p:spPr/>
        <p:txBody>
          <a:bodyPr>
            <a:normAutofit/>
          </a:bodyPr>
          <a:lstStyle/>
          <a:p>
            <a:r>
              <a:rPr lang="nl-NL" dirty="0"/>
              <a:t>Voor mensen uit de omgeving kan dit heel moeilijk zijn om te begrijpen. Sommige mensen met BDD hebben liever dat ze blind zijn, een arm missen of kanker hebben omdat mensen dan zouden geloven dat er iets mis met ze is, ze dan veel meer begrip kunnen krijgen en ze minder geïsoleerd raken. </a:t>
            </a:r>
          </a:p>
          <a:p>
            <a:r>
              <a:rPr lang="nl-NL" dirty="0"/>
              <a:t>Het komt ook voor dat ze een lichaamsdeel dat ze lelijk vinden liever willen amputeren dan verder te leven met dat lelijke deel van zichzelf. </a:t>
            </a:r>
          </a:p>
          <a:p>
            <a:r>
              <a:rPr lang="nl-NL" dirty="0"/>
              <a:t>Veel mensen met BDD durven het niet te vertellen aan hun omgeving en vaak niet eens aan de persoon die het meest dichtbij staat</a:t>
            </a:r>
            <a:endParaRPr lang="nl-NL" dirty="0"/>
          </a:p>
        </p:txBody>
      </p:sp>
    </p:spTree>
    <p:extLst>
      <p:ext uri="{BB962C8B-B14F-4D97-AF65-F5344CB8AC3E}">
        <p14:creationId xmlns:p14="http://schemas.microsoft.com/office/powerpoint/2010/main" val="3185923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Obesitas</a:t>
            </a:r>
          </a:p>
        </p:txBody>
      </p:sp>
      <p:sp>
        <p:nvSpPr>
          <p:cNvPr id="3" name="Tijdelijke aanduiding voor inhoud 2"/>
          <p:cNvSpPr>
            <a:spLocks noGrp="1"/>
          </p:cNvSpPr>
          <p:nvPr>
            <p:ph idx="1"/>
          </p:nvPr>
        </p:nvSpPr>
        <p:spPr/>
        <p:txBody>
          <a:bodyPr/>
          <a:lstStyle/>
          <a:p>
            <a:r>
              <a:rPr lang="nl-NL" dirty="0"/>
              <a:t>Oorzaken?</a:t>
            </a:r>
          </a:p>
          <a:p>
            <a:endParaRPr lang="nl-NL" dirty="0"/>
          </a:p>
          <a:p>
            <a:endParaRPr lang="nl-NL" dirty="0"/>
          </a:p>
          <a:p>
            <a:endParaRPr lang="nl-NL" dirty="0"/>
          </a:p>
          <a:p>
            <a:endParaRPr lang="nl-NL" dirty="0"/>
          </a:p>
          <a:p>
            <a:r>
              <a:rPr lang="nl-NL" dirty="0"/>
              <a:t>Gevolgen?</a:t>
            </a:r>
          </a:p>
        </p:txBody>
      </p:sp>
    </p:spTree>
    <p:extLst>
      <p:ext uri="{BB962C8B-B14F-4D97-AF65-F5344CB8AC3E}">
        <p14:creationId xmlns:p14="http://schemas.microsoft.com/office/powerpoint/2010/main" val="233771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Lees de casus op </a:t>
            </a:r>
            <a:r>
              <a:rPr lang="nl-NL" dirty="0" err="1"/>
              <a:t>blz</a:t>
            </a:r>
            <a:r>
              <a:rPr lang="nl-NL" dirty="0"/>
              <a:t> 65 en 66…</a:t>
            </a:r>
          </a:p>
        </p:txBody>
      </p:sp>
      <p:sp>
        <p:nvSpPr>
          <p:cNvPr id="3" name="Tijdelijke aanduiding voor inhoud 2"/>
          <p:cNvSpPr>
            <a:spLocks noGrp="1"/>
          </p:cNvSpPr>
          <p:nvPr>
            <p:ph idx="1"/>
          </p:nvPr>
        </p:nvSpPr>
        <p:spPr/>
        <p:txBody>
          <a:bodyPr/>
          <a:lstStyle/>
          <a:p>
            <a:r>
              <a:rPr lang="nl-NL" dirty="0"/>
              <a:t>Geeft je </a:t>
            </a:r>
            <a:r>
              <a:rPr lang="nl-NL" dirty="0" err="1"/>
              <a:t>profecionele</a:t>
            </a:r>
            <a:r>
              <a:rPr lang="nl-NL" dirty="0"/>
              <a:t> mening…</a:t>
            </a:r>
          </a:p>
        </p:txBody>
      </p:sp>
    </p:spTree>
    <p:extLst>
      <p:ext uri="{BB962C8B-B14F-4D97-AF65-F5344CB8AC3E}">
        <p14:creationId xmlns:p14="http://schemas.microsoft.com/office/powerpoint/2010/main" val="2211862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Verdieping: lees blz. 67 t/m 69…</a:t>
            </a:r>
          </a:p>
        </p:txBody>
      </p:sp>
      <p:sp>
        <p:nvSpPr>
          <p:cNvPr id="3" name="Tijdelijke aanduiding voor inhoud 2"/>
          <p:cNvSpPr>
            <a:spLocks noGrp="1"/>
          </p:cNvSpPr>
          <p:nvPr>
            <p:ph idx="1"/>
          </p:nvPr>
        </p:nvSpPr>
        <p:spPr/>
        <p:txBody>
          <a:bodyPr/>
          <a:lstStyle/>
          <a:p>
            <a:r>
              <a:rPr lang="nl-NL" dirty="0"/>
              <a:t>Wat valt je op…</a:t>
            </a:r>
          </a:p>
        </p:txBody>
      </p:sp>
    </p:spTree>
    <p:extLst>
      <p:ext uri="{BB962C8B-B14F-4D97-AF65-F5344CB8AC3E}">
        <p14:creationId xmlns:p14="http://schemas.microsoft.com/office/powerpoint/2010/main" val="1687406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Vorige keer… </a:t>
            </a:r>
          </a:p>
        </p:txBody>
      </p:sp>
      <p:sp>
        <p:nvSpPr>
          <p:cNvPr id="3" name="Tijdelijke aanduiding voor inhoud 2"/>
          <p:cNvSpPr>
            <a:spLocks noGrp="1"/>
          </p:cNvSpPr>
          <p:nvPr>
            <p:ph idx="1"/>
          </p:nvPr>
        </p:nvSpPr>
        <p:spPr/>
        <p:txBody>
          <a:bodyPr/>
          <a:lstStyle/>
          <a:p>
            <a:r>
              <a:rPr lang="nl-NL" dirty="0"/>
              <a:t>Seksuele stoornissen en genderdysforie</a:t>
            </a:r>
          </a:p>
          <a:p>
            <a:endParaRPr lang="nl-NL" dirty="0"/>
          </a:p>
        </p:txBody>
      </p:sp>
    </p:spTree>
    <p:extLst>
      <p:ext uri="{BB962C8B-B14F-4D97-AF65-F5344CB8AC3E}">
        <p14:creationId xmlns:p14="http://schemas.microsoft.com/office/powerpoint/2010/main" val="1367755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Vandaag…</a:t>
            </a:r>
            <a:br>
              <a:rPr lang="nl-NL" dirty="0"/>
            </a:br>
            <a:endParaRPr lang="nl-NL" dirty="0"/>
          </a:p>
        </p:txBody>
      </p:sp>
      <p:sp>
        <p:nvSpPr>
          <p:cNvPr id="3" name="Tijdelijke aanduiding voor inhoud 2"/>
          <p:cNvSpPr>
            <a:spLocks noGrp="1"/>
          </p:cNvSpPr>
          <p:nvPr>
            <p:ph idx="1"/>
          </p:nvPr>
        </p:nvSpPr>
        <p:spPr/>
        <p:txBody>
          <a:bodyPr/>
          <a:lstStyle/>
          <a:p>
            <a:r>
              <a:rPr lang="nl-NL" dirty="0"/>
              <a:t>Eetstoornissen en obesitas</a:t>
            </a:r>
          </a:p>
        </p:txBody>
      </p:sp>
    </p:spTree>
    <p:extLst>
      <p:ext uri="{BB962C8B-B14F-4D97-AF65-F5344CB8AC3E}">
        <p14:creationId xmlns:p14="http://schemas.microsoft.com/office/powerpoint/2010/main" val="423342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Ondergewicht-overgewicht…</a:t>
            </a:r>
          </a:p>
        </p:txBody>
      </p:sp>
      <p:sp>
        <p:nvSpPr>
          <p:cNvPr id="3" name="Tijdelijke aanduiding voor inhoud 2"/>
          <p:cNvSpPr>
            <a:spLocks noGrp="1"/>
          </p:cNvSpPr>
          <p:nvPr>
            <p:ph idx="1"/>
          </p:nvPr>
        </p:nvSpPr>
        <p:spPr/>
        <p:txBody>
          <a:bodyPr/>
          <a:lstStyle/>
          <a:p>
            <a:r>
              <a:rPr lang="nl-NL" dirty="0"/>
              <a:t>Bij overgewicht en obesitas (ernstig overgewicht) is er te veel overtollig vet in het lichaam opgeslagen. Overgewicht en obesitas ontstaan als de hoeveelheid energie die iemand binnenkrijgt via eten en drinken voor een langere tijd hoger is dan het lichaam verbruikt (verbrandt).</a:t>
            </a:r>
          </a:p>
          <a:p>
            <a:r>
              <a:rPr lang="nl-NL" b="1" dirty="0"/>
              <a:t>Ondergewicht betekent dat je minder weegt dan goed is voor je gezondheid. Je bent dan te licht voor je lengte. Een te laag gewicht kan een risico voor je gezondheid zijn. </a:t>
            </a:r>
            <a:endParaRPr lang="nl-NL" dirty="0"/>
          </a:p>
          <a:p>
            <a:endParaRPr lang="nl-NL" dirty="0"/>
          </a:p>
        </p:txBody>
      </p:sp>
    </p:spTree>
    <p:extLst>
      <p:ext uri="{BB962C8B-B14F-4D97-AF65-F5344CB8AC3E}">
        <p14:creationId xmlns:p14="http://schemas.microsoft.com/office/powerpoint/2010/main" val="86128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Oorzaken van ondergewicht</a:t>
            </a:r>
            <a:br>
              <a:rPr lang="nl-NL" b="1" dirty="0"/>
            </a:br>
            <a:endParaRPr lang="nl-NL" dirty="0"/>
          </a:p>
        </p:txBody>
      </p:sp>
      <p:sp>
        <p:nvSpPr>
          <p:cNvPr id="3" name="Tijdelijke aanduiding voor inhoud 2"/>
          <p:cNvSpPr>
            <a:spLocks noGrp="1"/>
          </p:cNvSpPr>
          <p:nvPr>
            <p:ph idx="1"/>
          </p:nvPr>
        </p:nvSpPr>
        <p:spPr/>
        <p:txBody>
          <a:bodyPr/>
          <a:lstStyle/>
          <a:p>
            <a:r>
              <a:rPr lang="nl-NL" dirty="0"/>
              <a:t>Er zijn verschillende oorzaken voor ondergewicht. Ondergewicht ontstaat door een gebrek aan eetlust, kauw- en slikproblemen of een slecht werkende darm. In sommige gevallen speelt de leefstijl een rol daarbij, bijvoorbeeld wanneer mensen geen tijd nemen om rustig te eten. Het kan daarnaast te maken hebben met ziekte, bijvoorbeeld een eetstoornis of depressiviteit.</a:t>
            </a:r>
          </a:p>
        </p:txBody>
      </p:sp>
    </p:spTree>
    <p:extLst>
      <p:ext uri="{BB962C8B-B14F-4D97-AF65-F5344CB8AC3E}">
        <p14:creationId xmlns:p14="http://schemas.microsoft.com/office/powerpoint/2010/main" val="2597215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De Body Mass Index (BMI) </a:t>
            </a:r>
            <a:endParaRPr lang="nl-NL" dirty="0"/>
          </a:p>
        </p:txBody>
      </p:sp>
      <p:sp>
        <p:nvSpPr>
          <p:cNvPr id="3" name="Tijdelijke aanduiding voor inhoud 2"/>
          <p:cNvSpPr>
            <a:spLocks noGrp="1"/>
          </p:cNvSpPr>
          <p:nvPr>
            <p:ph idx="1"/>
          </p:nvPr>
        </p:nvSpPr>
        <p:spPr/>
        <p:txBody>
          <a:bodyPr>
            <a:normAutofit lnSpcReduction="10000"/>
          </a:bodyPr>
          <a:lstStyle/>
          <a:p>
            <a:r>
              <a:rPr lang="nl-NL" dirty="0"/>
              <a:t>is een index voor het gewicht in verhouding tot lichaamslengte. De BMI geeft een schatting van het gezondheidsrisico van je lichaamsgewicht. Meet ook altijd je middelomtrek voor een compleet beeld.</a:t>
            </a:r>
          </a:p>
          <a:p>
            <a:r>
              <a:rPr lang="nl-NL" dirty="0"/>
              <a:t>De BMI kan worden berekend voor kinderen en volwassenen van 2 t/m 70 jaar. </a:t>
            </a:r>
          </a:p>
          <a:p>
            <a:r>
              <a:rPr lang="nl-NL" dirty="0"/>
              <a:t>Middelomtrek (taille) ook belangrijk</a:t>
            </a:r>
          </a:p>
          <a:p>
            <a:pPr marL="0" indent="0">
              <a:buNone/>
            </a:pPr>
            <a:r>
              <a:rPr lang="nl-NL" dirty="0"/>
              <a:t>Naast het gewicht is het voor je gezondheid belangrijk waar het    lichaamsvet zit. Vet in en rond de buik is nadelig voor je gezondheid. Meet daarom ook je taille.</a:t>
            </a:r>
            <a:br>
              <a:rPr lang="nl-NL" dirty="0"/>
            </a:br>
            <a:endParaRPr lang="nl-NL" dirty="0"/>
          </a:p>
        </p:txBody>
      </p:sp>
    </p:spTree>
    <p:extLst>
      <p:ext uri="{BB962C8B-B14F-4D97-AF65-F5344CB8AC3E}">
        <p14:creationId xmlns:p14="http://schemas.microsoft.com/office/powerpoint/2010/main" val="873765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Eetstoornissen…</a:t>
            </a:r>
          </a:p>
        </p:txBody>
      </p:sp>
      <p:sp>
        <p:nvSpPr>
          <p:cNvPr id="3" name="Tijdelijke aanduiding voor inhoud 2"/>
          <p:cNvSpPr>
            <a:spLocks noGrp="1"/>
          </p:cNvSpPr>
          <p:nvPr>
            <p:ph idx="1"/>
          </p:nvPr>
        </p:nvSpPr>
        <p:spPr/>
        <p:txBody>
          <a:bodyPr/>
          <a:lstStyle/>
          <a:p>
            <a:r>
              <a:rPr lang="nl-NL" dirty="0"/>
              <a:t>Opdracht</a:t>
            </a:r>
          </a:p>
          <a:p>
            <a:endParaRPr lang="nl-NL" dirty="0"/>
          </a:p>
          <a:p>
            <a:r>
              <a:rPr lang="nl-NL" dirty="0"/>
              <a:t>Welke eetstoornissen zijn er.</a:t>
            </a:r>
          </a:p>
          <a:p>
            <a:r>
              <a:rPr lang="nl-NL" dirty="0"/>
              <a:t>Ontstaan</a:t>
            </a:r>
          </a:p>
          <a:p>
            <a:endParaRPr lang="nl-NL" dirty="0"/>
          </a:p>
        </p:txBody>
      </p:sp>
    </p:spTree>
    <p:extLst>
      <p:ext uri="{BB962C8B-B14F-4D97-AF65-F5344CB8AC3E}">
        <p14:creationId xmlns:p14="http://schemas.microsoft.com/office/powerpoint/2010/main" val="432662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8200" y="1099930"/>
            <a:ext cx="10515600" cy="5077033"/>
          </a:xfrm>
        </p:spPr>
        <p:txBody>
          <a:bodyPr>
            <a:normAutofit fontScale="92500"/>
          </a:bodyPr>
          <a:lstStyle/>
          <a:p>
            <a:r>
              <a:rPr lang="nl-NL" b="1" dirty="0"/>
              <a:t>anorexia nervosa</a:t>
            </a:r>
          </a:p>
          <a:p>
            <a:pPr marL="0" indent="0">
              <a:buNone/>
            </a:pPr>
            <a:r>
              <a:rPr lang="nl-NL" dirty="0"/>
              <a:t>Bij jonge vrouwen. Anorexia is zeldzaam: van elke duizend vrouwen tussen 15 en 30 jaar hebben er drie anorexia nervosa. Bij één van de vijf vrouwen met anorexia is de ziekte langdurig.</a:t>
            </a:r>
          </a:p>
          <a:p>
            <a:r>
              <a:rPr lang="nl-NL" b="1" dirty="0"/>
              <a:t>boulimia nervosa</a:t>
            </a:r>
          </a:p>
          <a:p>
            <a:pPr marL="0" indent="0">
              <a:buNone/>
            </a:pPr>
            <a:r>
              <a:rPr lang="nl-NL" dirty="0"/>
              <a:t>hebben regelmatig eetbuien. In korte tijd eten ze enorm veel. Vaak hebben ze het gevoel dat ze de controle verliezen en niet kunnen stoppen. Ze hebben een verstoord lichaamsbeeld en wisselende gevoelens van eigenwaarde. </a:t>
            </a:r>
          </a:p>
          <a:p>
            <a:pPr marL="0" indent="0">
              <a:buNone/>
            </a:pPr>
            <a:r>
              <a:rPr lang="nl-NL" dirty="0"/>
              <a:t>Na de eetbuien proberen ze het eten weer snel uit hun lichaam te krijgen zodat ze niet dikker worden. Ze doen dit door te braken, laxeermiddelen te gebruiken of veel te bewegen. Boulimia nervosa komt vaker voor dan anorexia: ongeveer 22.000 mensen in Nederland lijden aan boulimia</a:t>
            </a:r>
          </a:p>
        </p:txBody>
      </p:sp>
    </p:spTree>
    <p:extLst>
      <p:ext uri="{BB962C8B-B14F-4D97-AF65-F5344CB8AC3E}">
        <p14:creationId xmlns:p14="http://schemas.microsoft.com/office/powerpoint/2010/main" val="2049854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r>
              <a:rPr lang="nl-NL" b="1" dirty="0"/>
              <a:t>binge </a:t>
            </a:r>
            <a:r>
              <a:rPr lang="nl-NL" b="1" dirty="0" err="1"/>
              <a:t>eating</a:t>
            </a:r>
            <a:r>
              <a:rPr lang="nl-NL" b="1" dirty="0"/>
              <a:t> disorder(BED)</a:t>
            </a:r>
          </a:p>
          <a:p>
            <a:pPr marL="0" indent="0">
              <a:buNone/>
            </a:pPr>
            <a:r>
              <a:rPr lang="nl-NL" dirty="0"/>
              <a:t>Het is een eetstoornis waarbij je last hebt van regelmatig terugkerende periodes van eetbuien. Je eet dan sneller dan normaal en grote hoeveelheden, zonder dat je echt honger hebt. Bij binge </a:t>
            </a:r>
            <a:r>
              <a:rPr lang="nl-NL" dirty="0" err="1"/>
              <a:t>eating</a:t>
            </a:r>
            <a:r>
              <a:rPr lang="nl-NL" dirty="0"/>
              <a:t> disorder overheerst eten je hele leven. Je hebt tijdens een eetbui het gevoel dat je de controle helemaal kwijt bent. Binge </a:t>
            </a:r>
            <a:r>
              <a:rPr lang="nl-NL" dirty="0" err="1"/>
              <a:t>eating</a:t>
            </a:r>
            <a:r>
              <a:rPr lang="nl-NL" dirty="0"/>
              <a:t> disorder lijkt op boulimia, alleen dan zonder het overgeven of de laxeermiddelen.</a:t>
            </a:r>
          </a:p>
          <a:p>
            <a:endParaRPr lang="nl-NL" dirty="0"/>
          </a:p>
        </p:txBody>
      </p:sp>
    </p:spTree>
    <p:extLst>
      <p:ext uri="{BB962C8B-B14F-4D97-AF65-F5344CB8AC3E}">
        <p14:creationId xmlns:p14="http://schemas.microsoft.com/office/powerpoint/2010/main" val="429059740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5714</TotalTime>
  <Words>764</Words>
  <Application>Microsoft Office PowerPoint</Application>
  <PresentationFormat>Breedbeeld</PresentationFormat>
  <Paragraphs>54</Paragraphs>
  <Slides>17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17</vt:i4>
      </vt:variant>
    </vt:vector>
  </HeadingPairs>
  <TitlesOfParts>
    <vt:vector size="21" baseType="lpstr">
      <vt:lpstr>Arial</vt:lpstr>
      <vt:lpstr>Calibri</vt:lpstr>
      <vt:lpstr>Calibri Light</vt:lpstr>
      <vt:lpstr>Kantoorthema</vt:lpstr>
      <vt:lpstr>Sociaal werk 2</vt:lpstr>
      <vt:lpstr>Vorige keer… </vt:lpstr>
      <vt:lpstr>Vandaag… </vt:lpstr>
      <vt:lpstr>Ondergewicht-overgewicht…</vt:lpstr>
      <vt:lpstr>Oorzaken van ondergewicht </vt:lpstr>
      <vt:lpstr>De Body Mass Index (BMI) </vt:lpstr>
      <vt:lpstr>Eetstoornissen…</vt:lpstr>
      <vt:lpstr>PowerPoint-presentatie</vt:lpstr>
      <vt:lpstr>PowerPoint-presentatie</vt:lpstr>
      <vt:lpstr>Orhorexia nervosa.</vt:lpstr>
      <vt:lpstr>Morfodysforie </vt:lpstr>
      <vt:lpstr>Morfodysforie 2</vt:lpstr>
      <vt:lpstr>Morfodysforie 3</vt:lpstr>
      <vt:lpstr>Morfodysforie 4</vt:lpstr>
      <vt:lpstr>Obesitas</vt:lpstr>
      <vt:lpstr>Lees de casus op blz 65 en 66…</vt:lpstr>
      <vt:lpstr>Verdieping: lees blz. 67 t/m 69…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Sociaal werk 2</dc:title>
  <dc:creator>Koen Steinhauer</dc:creator>
  <cp:lastModifiedBy>Koen Steinhauer</cp:lastModifiedBy>
  <cp:revision>11</cp:revision>
  <dcterms:created xsi:type="dcterms:W3CDTF">2017-05-29T09:55:14Z</dcterms:created>
  <dcterms:modified xsi:type="dcterms:W3CDTF">2017-06-19T08:21:18Z</dcterms:modified>
</cp:coreProperties>
</file>